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28" r:id="rId4"/>
    <p:sldId id="270" r:id="rId5"/>
    <p:sldId id="271" r:id="rId6"/>
    <p:sldId id="269" r:id="rId7"/>
    <p:sldId id="272" r:id="rId8"/>
    <p:sldId id="279" r:id="rId9"/>
    <p:sldId id="337" r:id="rId10"/>
    <p:sldId id="282" r:id="rId11"/>
    <p:sldId id="283" r:id="rId12"/>
    <p:sldId id="290" r:id="rId13"/>
    <p:sldId id="291" r:id="rId14"/>
    <p:sldId id="292" r:id="rId15"/>
    <p:sldId id="293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13508-10DD-4F42-8832-8482284660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FAEEDC-F481-4318-8B8F-DAE0C56A2BC9}">
      <dgm:prSet/>
      <dgm:spPr/>
      <dgm:t>
        <a:bodyPr/>
        <a:lstStyle/>
        <a:p>
          <a:r>
            <a:rPr lang="cs-CZ" dirty="0"/>
            <a:t>Modulární uspořádání systému – v čem spočívá jeho výhoda?</a:t>
          </a:r>
          <a:endParaRPr lang="en-US" dirty="0"/>
        </a:p>
      </dgm:t>
    </dgm:pt>
    <dgm:pt modelId="{8CE6AD68-AB29-4697-B962-C41F8A7ABB34}" type="parTrans" cxnId="{2C855189-D2BC-4172-A38F-072F63F92DA5}">
      <dgm:prSet/>
      <dgm:spPr/>
      <dgm:t>
        <a:bodyPr/>
        <a:lstStyle/>
        <a:p>
          <a:endParaRPr lang="en-US"/>
        </a:p>
      </dgm:t>
    </dgm:pt>
    <dgm:pt modelId="{2531F8B9-9091-48BE-9E89-E43C6FBC5519}" type="sibTrans" cxnId="{2C855189-D2BC-4172-A38F-072F63F92DA5}">
      <dgm:prSet/>
      <dgm:spPr/>
      <dgm:t>
        <a:bodyPr/>
        <a:lstStyle/>
        <a:p>
          <a:endParaRPr lang="en-US"/>
        </a:p>
      </dgm:t>
    </dgm:pt>
    <dgm:pt modelId="{E4326FC5-F6A5-4796-98B0-B241E25DB731}">
      <dgm:prSet/>
      <dgm:spPr/>
      <dgm:t>
        <a:bodyPr/>
        <a:lstStyle/>
        <a:p>
          <a:r>
            <a:rPr lang="cs-CZ" dirty="0"/>
            <a:t>Nabídka Školních IS …</a:t>
          </a:r>
        </a:p>
        <a:p>
          <a:r>
            <a:rPr lang="cs-CZ" dirty="0"/>
            <a:t>Open Source??</a:t>
          </a:r>
          <a:endParaRPr lang="en-US" dirty="0"/>
        </a:p>
      </dgm:t>
    </dgm:pt>
    <dgm:pt modelId="{D634566A-814E-4D87-9CED-058C8EFD33E8}" type="parTrans" cxnId="{C60D8D1A-4840-4E1B-9662-6C736D028A11}">
      <dgm:prSet/>
      <dgm:spPr/>
      <dgm:t>
        <a:bodyPr/>
        <a:lstStyle/>
        <a:p>
          <a:endParaRPr lang="en-US"/>
        </a:p>
      </dgm:t>
    </dgm:pt>
    <dgm:pt modelId="{377068B4-BEF4-4F70-8BDB-50E233D8A022}" type="sibTrans" cxnId="{C60D8D1A-4840-4E1B-9662-6C736D028A11}">
      <dgm:prSet/>
      <dgm:spPr/>
      <dgm:t>
        <a:bodyPr/>
        <a:lstStyle/>
        <a:p>
          <a:endParaRPr lang="en-US"/>
        </a:p>
      </dgm:t>
    </dgm:pt>
    <dgm:pt modelId="{A25DBA2F-9AB8-45A3-8B23-8E65390B88B7}">
      <dgm:prSet/>
      <dgm:spPr/>
      <dgm:t>
        <a:bodyPr/>
        <a:lstStyle/>
        <a:p>
          <a:r>
            <a:rPr lang="cs-CZ" dirty="0"/>
            <a:t>Nejčastější Moduly …</a:t>
          </a:r>
          <a:endParaRPr lang="en-US" dirty="0"/>
        </a:p>
      </dgm:t>
    </dgm:pt>
    <dgm:pt modelId="{675087C1-E239-4982-A51A-71E3E9AA4F4E}" type="parTrans" cxnId="{6F5B6D99-8A9F-4C1B-A2F0-E02E3EB7050A}">
      <dgm:prSet/>
      <dgm:spPr/>
      <dgm:t>
        <a:bodyPr/>
        <a:lstStyle/>
        <a:p>
          <a:endParaRPr lang="en-US"/>
        </a:p>
      </dgm:t>
    </dgm:pt>
    <dgm:pt modelId="{A9445686-9461-4931-B023-96B47CD9D893}" type="sibTrans" cxnId="{6F5B6D99-8A9F-4C1B-A2F0-E02E3EB7050A}">
      <dgm:prSet/>
      <dgm:spPr/>
      <dgm:t>
        <a:bodyPr/>
        <a:lstStyle/>
        <a:p>
          <a:endParaRPr lang="en-US"/>
        </a:p>
      </dgm:t>
    </dgm:pt>
    <dgm:pt modelId="{E9AF7038-8EC2-4F31-BD91-490BB954F8B9}" type="pres">
      <dgm:prSet presAssocID="{2EC13508-10DD-4F42-8832-8482284660A2}" presName="root" presStyleCnt="0">
        <dgm:presLayoutVars>
          <dgm:dir/>
          <dgm:resizeHandles val="exact"/>
        </dgm:presLayoutVars>
      </dgm:prSet>
      <dgm:spPr/>
    </dgm:pt>
    <dgm:pt modelId="{B83D2667-AE3C-41AB-8948-BA069C010262}" type="pres">
      <dgm:prSet presAssocID="{A5FAEEDC-F481-4318-8B8F-DAE0C56A2BC9}" presName="compNode" presStyleCnt="0"/>
      <dgm:spPr/>
    </dgm:pt>
    <dgm:pt modelId="{307748B9-192E-4374-9314-A9F3AAA7F36B}" type="pres">
      <dgm:prSet presAssocID="{A5FAEEDC-F481-4318-8B8F-DAE0C56A2B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0BE1087-A444-4070-B78D-D081E755E321}" type="pres">
      <dgm:prSet presAssocID="{A5FAEEDC-F481-4318-8B8F-DAE0C56A2BC9}" presName="spaceRect" presStyleCnt="0"/>
      <dgm:spPr/>
    </dgm:pt>
    <dgm:pt modelId="{7742B47E-359E-49BD-A89A-8A4E782EBE7C}" type="pres">
      <dgm:prSet presAssocID="{A5FAEEDC-F481-4318-8B8F-DAE0C56A2BC9}" presName="textRect" presStyleLbl="revTx" presStyleIdx="0" presStyleCnt="3">
        <dgm:presLayoutVars>
          <dgm:chMax val="1"/>
          <dgm:chPref val="1"/>
        </dgm:presLayoutVars>
      </dgm:prSet>
      <dgm:spPr/>
    </dgm:pt>
    <dgm:pt modelId="{91D718E3-8C32-4484-80F2-03165CC5AA65}" type="pres">
      <dgm:prSet presAssocID="{2531F8B9-9091-48BE-9E89-E43C6FBC5519}" presName="sibTrans" presStyleCnt="0"/>
      <dgm:spPr/>
    </dgm:pt>
    <dgm:pt modelId="{4AB85008-CF83-496F-8541-70B0F61F324C}" type="pres">
      <dgm:prSet presAssocID="{E4326FC5-F6A5-4796-98B0-B241E25DB731}" presName="compNode" presStyleCnt="0"/>
      <dgm:spPr/>
    </dgm:pt>
    <dgm:pt modelId="{5B27837F-73C2-4AD9-8573-0D4F961D236D}" type="pres">
      <dgm:prSet presAssocID="{E4326FC5-F6A5-4796-98B0-B241E25DB7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7A00DC7-D5AB-4627-98E1-5A348FD4A4C0}" type="pres">
      <dgm:prSet presAssocID="{E4326FC5-F6A5-4796-98B0-B241E25DB731}" presName="spaceRect" presStyleCnt="0"/>
      <dgm:spPr/>
    </dgm:pt>
    <dgm:pt modelId="{42C18E32-8701-4B2B-B3D9-A16EB21E835D}" type="pres">
      <dgm:prSet presAssocID="{E4326FC5-F6A5-4796-98B0-B241E25DB731}" presName="textRect" presStyleLbl="revTx" presStyleIdx="1" presStyleCnt="3">
        <dgm:presLayoutVars>
          <dgm:chMax val="1"/>
          <dgm:chPref val="1"/>
        </dgm:presLayoutVars>
      </dgm:prSet>
      <dgm:spPr/>
    </dgm:pt>
    <dgm:pt modelId="{A25C463D-C992-4F78-94F2-3190ED48FF49}" type="pres">
      <dgm:prSet presAssocID="{377068B4-BEF4-4F70-8BDB-50E233D8A022}" presName="sibTrans" presStyleCnt="0"/>
      <dgm:spPr/>
    </dgm:pt>
    <dgm:pt modelId="{9226B036-66DF-4DDB-8EF9-21E111B63AC2}" type="pres">
      <dgm:prSet presAssocID="{A25DBA2F-9AB8-45A3-8B23-8E65390B88B7}" presName="compNode" presStyleCnt="0"/>
      <dgm:spPr/>
    </dgm:pt>
    <dgm:pt modelId="{69E8BBC3-CF9F-4F1C-8880-586FE56136A4}" type="pres">
      <dgm:prSet presAssocID="{A25DBA2F-9AB8-45A3-8B23-8E65390B88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256DEA6-C090-4276-9A86-1A17BF558E30}" type="pres">
      <dgm:prSet presAssocID="{A25DBA2F-9AB8-45A3-8B23-8E65390B88B7}" presName="spaceRect" presStyleCnt="0"/>
      <dgm:spPr/>
    </dgm:pt>
    <dgm:pt modelId="{4B854FEC-D4D6-48C3-82A1-AA205B48B7D6}" type="pres">
      <dgm:prSet presAssocID="{A25DBA2F-9AB8-45A3-8B23-8E65390B88B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60D8D1A-4840-4E1B-9662-6C736D028A11}" srcId="{2EC13508-10DD-4F42-8832-8482284660A2}" destId="{E4326FC5-F6A5-4796-98B0-B241E25DB731}" srcOrd="1" destOrd="0" parTransId="{D634566A-814E-4D87-9CED-058C8EFD33E8}" sibTransId="{377068B4-BEF4-4F70-8BDB-50E233D8A022}"/>
    <dgm:cxn modelId="{5973FA57-78AB-4DCF-8C9A-255E9A6AAC80}" type="presOf" srcId="{A5FAEEDC-F481-4318-8B8F-DAE0C56A2BC9}" destId="{7742B47E-359E-49BD-A89A-8A4E782EBE7C}" srcOrd="0" destOrd="0" presId="urn:microsoft.com/office/officeart/2018/2/layout/IconLabelList"/>
    <dgm:cxn modelId="{2C855189-D2BC-4172-A38F-072F63F92DA5}" srcId="{2EC13508-10DD-4F42-8832-8482284660A2}" destId="{A5FAEEDC-F481-4318-8B8F-DAE0C56A2BC9}" srcOrd="0" destOrd="0" parTransId="{8CE6AD68-AB29-4697-B962-C41F8A7ABB34}" sibTransId="{2531F8B9-9091-48BE-9E89-E43C6FBC5519}"/>
    <dgm:cxn modelId="{6F5B6D99-8A9F-4C1B-A2F0-E02E3EB7050A}" srcId="{2EC13508-10DD-4F42-8832-8482284660A2}" destId="{A25DBA2F-9AB8-45A3-8B23-8E65390B88B7}" srcOrd="2" destOrd="0" parTransId="{675087C1-E239-4982-A51A-71E3E9AA4F4E}" sibTransId="{A9445686-9461-4931-B023-96B47CD9D893}"/>
    <dgm:cxn modelId="{9A894BE1-3E31-4EA4-9F9E-F624C32036FC}" type="presOf" srcId="{E4326FC5-F6A5-4796-98B0-B241E25DB731}" destId="{42C18E32-8701-4B2B-B3D9-A16EB21E835D}" srcOrd="0" destOrd="0" presId="urn:microsoft.com/office/officeart/2018/2/layout/IconLabelList"/>
    <dgm:cxn modelId="{553136E4-5B8D-482F-A6A1-F50AE3492115}" type="presOf" srcId="{2EC13508-10DD-4F42-8832-8482284660A2}" destId="{E9AF7038-8EC2-4F31-BD91-490BB954F8B9}" srcOrd="0" destOrd="0" presId="urn:microsoft.com/office/officeart/2018/2/layout/IconLabelList"/>
    <dgm:cxn modelId="{DE659EE6-62D7-43B5-93AF-FBA137BE9DFC}" type="presOf" srcId="{A25DBA2F-9AB8-45A3-8B23-8E65390B88B7}" destId="{4B854FEC-D4D6-48C3-82A1-AA205B48B7D6}" srcOrd="0" destOrd="0" presId="urn:microsoft.com/office/officeart/2018/2/layout/IconLabelList"/>
    <dgm:cxn modelId="{BBD220C3-64EE-4E5E-8B9F-C6E8D72C85A2}" type="presParOf" srcId="{E9AF7038-8EC2-4F31-BD91-490BB954F8B9}" destId="{B83D2667-AE3C-41AB-8948-BA069C010262}" srcOrd="0" destOrd="0" presId="urn:microsoft.com/office/officeart/2018/2/layout/IconLabelList"/>
    <dgm:cxn modelId="{56E2341D-1752-4223-94F4-A85D59D8A78C}" type="presParOf" srcId="{B83D2667-AE3C-41AB-8948-BA069C010262}" destId="{307748B9-192E-4374-9314-A9F3AAA7F36B}" srcOrd="0" destOrd="0" presId="urn:microsoft.com/office/officeart/2018/2/layout/IconLabelList"/>
    <dgm:cxn modelId="{612D6372-3BF0-494C-8CBC-59310F5C3B9E}" type="presParOf" srcId="{B83D2667-AE3C-41AB-8948-BA069C010262}" destId="{30BE1087-A444-4070-B78D-D081E755E321}" srcOrd="1" destOrd="0" presId="urn:microsoft.com/office/officeart/2018/2/layout/IconLabelList"/>
    <dgm:cxn modelId="{13FC68B5-6B6D-426B-9913-59A1024224A3}" type="presParOf" srcId="{B83D2667-AE3C-41AB-8948-BA069C010262}" destId="{7742B47E-359E-49BD-A89A-8A4E782EBE7C}" srcOrd="2" destOrd="0" presId="urn:microsoft.com/office/officeart/2018/2/layout/IconLabelList"/>
    <dgm:cxn modelId="{300E356D-CD0F-4671-9839-E64956918EF7}" type="presParOf" srcId="{E9AF7038-8EC2-4F31-BD91-490BB954F8B9}" destId="{91D718E3-8C32-4484-80F2-03165CC5AA65}" srcOrd="1" destOrd="0" presId="urn:microsoft.com/office/officeart/2018/2/layout/IconLabelList"/>
    <dgm:cxn modelId="{4757C74D-1E3E-4ACB-BED7-8831384A1A57}" type="presParOf" srcId="{E9AF7038-8EC2-4F31-BD91-490BB954F8B9}" destId="{4AB85008-CF83-496F-8541-70B0F61F324C}" srcOrd="2" destOrd="0" presId="urn:microsoft.com/office/officeart/2018/2/layout/IconLabelList"/>
    <dgm:cxn modelId="{9DAEB72E-7F5B-49BD-B0B0-1AA0EB164ECE}" type="presParOf" srcId="{4AB85008-CF83-496F-8541-70B0F61F324C}" destId="{5B27837F-73C2-4AD9-8573-0D4F961D236D}" srcOrd="0" destOrd="0" presId="urn:microsoft.com/office/officeart/2018/2/layout/IconLabelList"/>
    <dgm:cxn modelId="{67169002-1A58-433B-81DD-3EEDC70C8BE9}" type="presParOf" srcId="{4AB85008-CF83-496F-8541-70B0F61F324C}" destId="{57A00DC7-D5AB-4627-98E1-5A348FD4A4C0}" srcOrd="1" destOrd="0" presId="urn:microsoft.com/office/officeart/2018/2/layout/IconLabelList"/>
    <dgm:cxn modelId="{98A81EDB-A476-47ED-9747-0EB00601DC0B}" type="presParOf" srcId="{4AB85008-CF83-496F-8541-70B0F61F324C}" destId="{42C18E32-8701-4B2B-B3D9-A16EB21E835D}" srcOrd="2" destOrd="0" presId="urn:microsoft.com/office/officeart/2018/2/layout/IconLabelList"/>
    <dgm:cxn modelId="{9C1BF32F-5D09-45B1-B3E6-6772BB07E725}" type="presParOf" srcId="{E9AF7038-8EC2-4F31-BD91-490BB954F8B9}" destId="{A25C463D-C992-4F78-94F2-3190ED48FF49}" srcOrd="3" destOrd="0" presId="urn:microsoft.com/office/officeart/2018/2/layout/IconLabelList"/>
    <dgm:cxn modelId="{3E8099BF-A507-4BAD-AB75-7BA20E3886C2}" type="presParOf" srcId="{E9AF7038-8EC2-4F31-BD91-490BB954F8B9}" destId="{9226B036-66DF-4DDB-8EF9-21E111B63AC2}" srcOrd="4" destOrd="0" presId="urn:microsoft.com/office/officeart/2018/2/layout/IconLabelList"/>
    <dgm:cxn modelId="{16050655-A809-4C79-B2A5-A5FE7F6DD906}" type="presParOf" srcId="{9226B036-66DF-4DDB-8EF9-21E111B63AC2}" destId="{69E8BBC3-CF9F-4F1C-8880-586FE56136A4}" srcOrd="0" destOrd="0" presId="urn:microsoft.com/office/officeart/2018/2/layout/IconLabelList"/>
    <dgm:cxn modelId="{E3BB0F0F-6EA1-473E-BCBB-4799F40F1D08}" type="presParOf" srcId="{9226B036-66DF-4DDB-8EF9-21E111B63AC2}" destId="{F256DEA6-C090-4276-9A86-1A17BF558E30}" srcOrd="1" destOrd="0" presId="urn:microsoft.com/office/officeart/2018/2/layout/IconLabelList"/>
    <dgm:cxn modelId="{98F1A97F-4538-4C41-BE02-314950C193D0}" type="presParOf" srcId="{9226B036-66DF-4DDB-8EF9-21E111B63AC2}" destId="{4B854FEC-D4D6-48C3-82A1-AA205B48B7D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748B9-192E-4374-9314-A9F3AAA7F36B}">
      <dsp:nvSpPr>
        <dsp:cNvPr id="0" name=""/>
        <dsp:cNvSpPr/>
      </dsp:nvSpPr>
      <dsp:spPr>
        <a:xfrm>
          <a:off x="916421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2B47E-359E-49BD-A89A-8A4E782EBE7C}">
      <dsp:nvSpPr>
        <dsp:cNvPr id="0" name=""/>
        <dsp:cNvSpPr/>
      </dsp:nvSpPr>
      <dsp:spPr>
        <a:xfrm>
          <a:off x="153146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Modulární uspořádání systému – v čem spočívá jeho výhoda?</a:t>
          </a:r>
          <a:endParaRPr lang="en-US" sz="1800" kern="1200" dirty="0"/>
        </a:p>
      </dsp:txBody>
      <dsp:txXfrm>
        <a:off x="153146" y="2100501"/>
        <a:ext cx="2775546" cy="720000"/>
      </dsp:txXfrm>
    </dsp:sp>
    <dsp:sp modelId="{5B27837F-73C2-4AD9-8573-0D4F961D236D}">
      <dsp:nvSpPr>
        <dsp:cNvPr id="0" name=""/>
        <dsp:cNvSpPr/>
      </dsp:nvSpPr>
      <dsp:spPr>
        <a:xfrm>
          <a:off x="4177689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18E32-8701-4B2B-B3D9-A16EB21E835D}">
      <dsp:nvSpPr>
        <dsp:cNvPr id="0" name=""/>
        <dsp:cNvSpPr/>
      </dsp:nvSpPr>
      <dsp:spPr>
        <a:xfrm>
          <a:off x="3414414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Nabídka Školních IS …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Open Source??</a:t>
          </a:r>
          <a:endParaRPr lang="en-US" sz="1800" kern="1200" dirty="0"/>
        </a:p>
      </dsp:txBody>
      <dsp:txXfrm>
        <a:off x="3414414" y="2100501"/>
        <a:ext cx="2775546" cy="720000"/>
      </dsp:txXfrm>
    </dsp:sp>
    <dsp:sp modelId="{69E8BBC3-CF9F-4F1C-8880-586FE56136A4}">
      <dsp:nvSpPr>
        <dsp:cNvPr id="0" name=""/>
        <dsp:cNvSpPr/>
      </dsp:nvSpPr>
      <dsp:spPr>
        <a:xfrm>
          <a:off x="7438957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54FEC-D4D6-48C3-82A1-AA205B48B7D6}">
      <dsp:nvSpPr>
        <dsp:cNvPr id="0" name=""/>
        <dsp:cNvSpPr/>
      </dsp:nvSpPr>
      <dsp:spPr>
        <a:xfrm>
          <a:off x="6675681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Nejčastější Moduly …</a:t>
          </a:r>
          <a:endParaRPr lang="en-US" sz="1800" kern="1200" dirty="0"/>
        </a:p>
      </dsp:txBody>
      <dsp:txXfrm>
        <a:off x="6675681" y="2100501"/>
        <a:ext cx="277554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AFF4-C918-4396-BD0B-9770856715F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304B-0F94-43D0-9DCD-F02861C08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86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n.kubricky@upol.cz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hračka, počítač, stůl&#10;&#10;Popis byl vytvořen automaticky">
            <a:extLst>
              <a:ext uri="{FF2B5EF4-FFF2-40B4-BE49-F238E27FC236}">
                <a16:creationId xmlns:a16="http://schemas.microsoft.com/office/drawing/2014/main" id="{FB9704F7-75F0-4B64-8851-385232CC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2539" r="-1" b="89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F3533E-FECC-4A55-B555-87EA40596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6802AD-0C2C-47EF-9F42-5B43707C7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>
            <a:normAutofit/>
          </a:bodyPr>
          <a:lstStyle/>
          <a:p>
            <a:r>
              <a:rPr lang="cs-CZ" dirty="0"/>
              <a:t>Školní informační systémy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1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1">
            <a:extLst>
              <a:ext uri="{FF2B5EF4-FFF2-40B4-BE49-F238E27FC236}">
                <a16:creationId xmlns:a16="http://schemas.microsoft.com/office/drawing/2014/main" id="{2F587B41-F0B7-4DF7-9741-E07F4B34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1300621"/>
            <a:ext cx="3157577" cy="718855"/>
          </a:xfrm>
        </p:spPr>
        <p:txBody>
          <a:bodyPr anchor="t">
            <a:normAutofit/>
          </a:bodyPr>
          <a:lstStyle/>
          <a:p>
            <a:r>
              <a:rPr lang="cs-CZ" sz="2800" dirty="0"/>
              <a:t>Projekt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A117DD0-2C7D-4622-AB01-C1828D94A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8" y="1300621"/>
            <a:ext cx="5761020" cy="4320765"/>
          </a:xfrm>
          <a:prstGeom prst="rect">
            <a:avLst/>
          </a:prstGeom>
        </p:spPr>
      </p:pic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B2E02765-4987-49C6-B342-652D97D9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cs-CZ" b="1" dirty="0"/>
              <a:t>Zadavatelé</a:t>
            </a:r>
            <a:r>
              <a:rPr lang="cs-CZ" dirty="0"/>
              <a:t> (</a:t>
            </a:r>
            <a:r>
              <a:rPr lang="cs-CZ" dirty="0" err="1"/>
              <a:t>Stakeholders</a:t>
            </a:r>
            <a:r>
              <a:rPr lang="cs-CZ" dirty="0"/>
              <a:t>)</a:t>
            </a:r>
          </a:p>
          <a:p>
            <a:r>
              <a:rPr lang="cs-CZ" b="1" dirty="0"/>
              <a:t>Vlastník produktu </a:t>
            </a:r>
            <a:r>
              <a:rPr lang="cs-CZ" dirty="0"/>
              <a:t>(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Owner</a:t>
            </a:r>
            <a:r>
              <a:rPr lang="cs-CZ" dirty="0"/>
              <a:t> – PO)</a:t>
            </a:r>
          </a:p>
          <a:p>
            <a:r>
              <a:rPr lang="cs-CZ" b="1" dirty="0"/>
              <a:t>Vývojový tým </a:t>
            </a:r>
            <a:r>
              <a:rPr lang="cs-CZ" dirty="0"/>
              <a:t>(</a:t>
            </a:r>
            <a:r>
              <a:rPr lang="cs-CZ" dirty="0" err="1"/>
              <a:t>Agile</a:t>
            </a:r>
            <a:r>
              <a:rPr lang="cs-CZ" dirty="0"/>
              <a:t> team)</a:t>
            </a:r>
          </a:p>
          <a:p>
            <a:pPr lvl="1"/>
            <a:r>
              <a:rPr lang="cs-CZ" b="1" dirty="0"/>
              <a:t>Team leader</a:t>
            </a:r>
          </a:p>
          <a:p>
            <a:r>
              <a:rPr lang="cs-CZ" b="1" dirty="0"/>
              <a:t>SCRUM master </a:t>
            </a:r>
            <a:r>
              <a:rPr lang="cs-CZ" dirty="0"/>
              <a:t>- 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9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75E6B-CE16-45CB-B9A1-62E10B52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/>
              <a:t>plánování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BAE91-5DF5-42B3-B957-EA152BD62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cs-CZ" dirty="0"/>
              <a:t>Začínáme definicí produktu (aplikace).</a:t>
            </a:r>
          </a:p>
          <a:p>
            <a:r>
              <a:rPr lang="cs-CZ" dirty="0"/>
              <a:t>Přesouváme se k hlavním částem.</a:t>
            </a:r>
          </a:p>
          <a:p>
            <a:r>
              <a:rPr lang="cs-CZ" dirty="0"/>
              <a:t>Vymezíme malé jednotlivé </a:t>
            </a:r>
            <a:r>
              <a:rPr lang="cs-CZ" b="1" dirty="0"/>
              <a:t>kroky</a:t>
            </a:r>
            <a:r>
              <a:rPr lang="cs-CZ" dirty="0"/>
              <a:t>, které proměníme v </a:t>
            </a:r>
            <a:r>
              <a:rPr lang="cs-CZ" b="1" dirty="0"/>
              <a:t>akce</a:t>
            </a:r>
            <a:r>
              <a:rPr lang="cs-CZ" dirty="0"/>
              <a:t> na nichž můžeme začít pracovat.</a:t>
            </a:r>
          </a:p>
          <a:p>
            <a:r>
              <a:rPr lang="cs-CZ" dirty="0"/>
              <a:t>Řešení těchto akcí nám umožní vytvoření zadaného produktu.</a:t>
            </a:r>
          </a:p>
        </p:txBody>
      </p:sp>
      <p:pic>
        <p:nvPicPr>
          <p:cNvPr id="1026" name="Picture 2" descr="Plánování webové aplikace">
            <a:extLst>
              <a:ext uri="{FF2B5EF4-FFF2-40B4-BE49-F238E27FC236}">
                <a16:creationId xmlns:a16="http://schemas.microsoft.com/office/drawing/2014/main" id="{F321F3DA-D512-4297-8B3C-22F3EA31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036" y="2015734"/>
            <a:ext cx="4877192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7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FD9F4-7A9C-491C-83D1-B48DE0E7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cílů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1DB71-5683-4779-BDF0-C8CF523A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Abychom mohli definovat cíle aplikace, budeme postupovat </a:t>
            </a:r>
            <a:r>
              <a:rPr lang="cs-CZ" b="1" dirty="0"/>
              <a:t>od obecných cílů</a:t>
            </a:r>
            <a:r>
              <a:rPr lang="cs-CZ" dirty="0"/>
              <a:t> </a:t>
            </a:r>
            <a:r>
              <a:rPr lang="cs-CZ" i="1" dirty="0"/>
              <a:t>zpět</a:t>
            </a:r>
            <a:r>
              <a:rPr lang="cs-CZ" dirty="0"/>
              <a:t> </a:t>
            </a:r>
            <a:r>
              <a:rPr lang="cs-CZ" b="1" dirty="0"/>
              <a:t>směrem ke konkrétním akcím</a:t>
            </a:r>
            <a:r>
              <a:rPr lang="cs-CZ" dirty="0"/>
              <a:t>, na kterých lze pracovat. </a:t>
            </a:r>
          </a:p>
          <a:p>
            <a:r>
              <a:rPr lang="cs-CZ" dirty="0"/>
              <a:t>Na konci bychom měli mít seznam akcí, které můžeme podniknout, abychom zahájili cestu vytváření aplikace.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Výchozí určení aplikace - např.:</a:t>
            </a:r>
          </a:p>
          <a:p>
            <a:r>
              <a:rPr lang="cs-CZ" dirty="0"/>
              <a:t>Modul IS pro online testy</a:t>
            </a:r>
          </a:p>
        </p:txBody>
      </p:sp>
    </p:spTree>
    <p:extLst>
      <p:ext uri="{BB962C8B-B14F-4D97-AF65-F5344CB8AC3E}">
        <p14:creationId xmlns:p14="http://schemas.microsoft.com/office/powerpoint/2010/main" val="260179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57F5C-BB69-47B6-B4FD-F2422728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Výchozí určení Rozdělíme na hlavní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34E4D-750A-412F-B861-3AED7984B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Spravovat testy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Notifikace uživateli</a:t>
            </a:r>
          </a:p>
          <a:p>
            <a:r>
              <a:rPr lang="cs-CZ" dirty="0"/>
              <a:t>Zobrazit test uživateli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Vyhodnocovat testy</a:t>
            </a:r>
          </a:p>
          <a:p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08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0218A-B872-44FA-AE13-CAF7ECF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Konkretizace hlavních cílů na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D057B-393E-4BC1-B002-3CC1DE00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Abychom mohli přejít od plánování k návrhu je potřeba jednotlivé hlavní cíle udělat tzv. </a:t>
            </a:r>
            <a:r>
              <a:rPr lang="cs-CZ" b="1" dirty="0" err="1"/>
              <a:t>činitelné</a:t>
            </a:r>
            <a:r>
              <a:rPr lang="cs-CZ" dirty="0"/>
              <a:t> – tedy převést na malé </a:t>
            </a:r>
            <a:r>
              <a:rPr lang="cs-CZ" b="1" dirty="0"/>
              <a:t>kroky</a:t>
            </a:r>
            <a:r>
              <a:rPr lang="cs-CZ" dirty="0"/>
              <a:t>.</a:t>
            </a:r>
          </a:p>
          <a:p>
            <a:r>
              <a:rPr lang="cs-CZ" dirty="0"/>
              <a:t>Hlavní cíl: </a:t>
            </a:r>
            <a:r>
              <a:rPr lang="cs-CZ" b="1" dirty="0"/>
              <a:t>Zobrazit test uživateli</a:t>
            </a:r>
          </a:p>
          <a:p>
            <a:pPr lvl="1"/>
            <a:r>
              <a:rPr lang="cs-CZ" dirty="0"/>
              <a:t>Zobrazit název, popis, časovou dotaci</a:t>
            </a:r>
          </a:p>
          <a:p>
            <a:pPr lvl="1"/>
            <a:r>
              <a:rPr lang="cs-CZ" dirty="0"/>
              <a:t>Zobrazit testové otázky a testové odpovědi</a:t>
            </a:r>
          </a:p>
          <a:p>
            <a:pPr lvl="1"/>
            <a:r>
              <a:rPr lang="cs-CZ" dirty="0"/>
              <a:t>Zobrazit odpočet zbývajícího času</a:t>
            </a:r>
          </a:p>
        </p:txBody>
      </p:sp>
    </p:spTree>
    <p:extLst>
      <p:ext uri="{BB962C8B-B14F-4D97-AF65-F5344CB8AC3E}">
        <p14:creationId xmlns:p14="http://schemas.microsoft.com/office/powerpoint/2010/main" val="312406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64865-4BDA-4CF5-B511-7AC704E1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dirty="0" err="1"/>
              <a:t>STory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707751-D100-4656-9C23-EFAA66D3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229985"/>
            <a:ext cx="7191334" cy="613815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700" dirty="0"/>
              <a:t>Vyjádření </a:t>
            </a:r>
            <a:r>
              <a:rPr lang="cs-CZ" sz="1700" b="1" dirty="0"/>
              <a:t>kroku</a:t>
            </a:r>
            <a:r>
              <a:rPr lang="cs-CZ" sz="1700" dirty="0"/>
              <a:t> jednou větou, formou KDO, CO a </a:t>
            </a:r>
            <a:r>
              <a:rPr lang="cs-CZ" sz="1700" b="1" dirty="0"/>
              <a:t>PROČ</a:t>
            </a:r>
          </a:p>
          <a:p>
            <a:pPr>
              <a:lnSpc>
                <a:spcPct val="110000"/>
              </a:lnSpc>
            </a:pPr>
            <a:r>
              <a:rPr lang="cs-CZ" sz="1700" b="1" dirty="0"/>
              <a:t>KDO </a:t>
            </a:r>
            <a:r>
              <a:rPr lang="cs-CZ" sz="1700" dirty="0"/>
              <a:t>– pro koho story dělám</a:t>
            </a:r>
          </a:p>
          <a:p>
            <a:pPr>
              <a:lnSpc>
                <a:spcPct val="110000"/>
              </a:lnSpc>
            </a:pPr>
            <a:r>
              <a:rPr lang="cs-CZ" sz="1700" b="1" dirty="0"/>
              <a:t>CO</a:t>
            </a:r>
            <a:r>
              <a:rPr lang="cs-CZ" sz="1700" dirty="0"/>
              <a:t> – co je obsahem story</a:t>
            </a:r>
          </a:p>
          <a:p>
            <a:pPr>
              <a:lnSpc>
                <a:spcPct val="110000"/>
              </a:lnSpc>
            </a:pPr>
            <a:r>
              <a:rPr lang="cs-CZ" sz="1700" b="1" dirty="0"/>
              <a:t>PROČ</a:t>
            </a:r>
            <a:r>
              <a:rPr lang="cs-CZ" sz="1700" dirty="0"/>
              <a:t> – proč story dělám</a:t>
            </a:r>
          </a:p>
          <a:p>
            <a:pPr>
              <a:lnSpc>
                <a:spcPct val="110000"/>
              </a:lnSpc>
            </a:pPr>
            <a:endParaRPr lang="cs-CZ" sz="1700" dirty="0"/>
          </a:p>
          <a:p>
            <a:pPr>
              <a:lnSpc>
                <a:spcPct val="110000"/>
              </a:lnSpc>
            </a:pPr>
            <a:r>
              <a:rPr lang="cs-CZ" sz="2400" b="1" dirty="0"/>
              <a:t>Příklad</a:t>
            </a:r>
            <a:r>
              <a:rPr lang="cs-CZ" sz="2400" dirty="0"/>
              <a:t>: </a:t>
            </a:r>
            <a:r>
              <a:rPr lang="cs-CZ" sz="2400" i="1" dirty="0"/>
              <a:t>Jako uživatel, chci mít možnost obnovit si heslo, protože ho po čase zapomenu.</a:t>
            </a:r>
          </a:p>
          <a:p>
            <a:pPr>
              <a:lnSpc>
                <a:spcPct val="110000"/>
              </a:lnSpc>
            </a:pPr>
            <a:endParaRPr lang="cs-CZ" sz="1700" i="1" dirty="0"/>
          </a:p>
          <a:p>
            <a:pPr>
              <a:lnSpc>
                <a:spcPct val="110000"/>
              </a:lnSpc>
            </a:pPr>
            <a:r>
              <a:rPr lang="cs-CZ" sz="1700" dirty="0"/>
              <a:t>Story je vhodné rozdělit po uživatelských vlastnostech na </a:t>
            </a:r>
            <a:r>
              <a:rPr lang="cs-CZ" sz="1700" b="1" dirty="0"/>
              <a:t>user story</a:t>
            </a:r>
            <a:r>
              <a:rPr lang="cs-CZ" sz="1700" dirty="0"/>
              <a:t>.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Po přečtení všech story, by si člověk měl udělat o produktu jasnou představu.</a:t>
            </a:r>
          </a:p>
          <a:p>
            <a:pPr>
              <a:lnSpc>
                <a:spcPct val="110000"/>
              </a:lnSpc>
            </a:pPr>
            <a:endParaRPr lang="cs-CZ" sz="1700" dirty="0"/>
          </a:p>
          <a:p>
            <a:pPr>
              <a:lnSpc>
                <a:spcPct val="110000"/>
              </a:lnSpc>
            </a:pPr>
            <a:r>
              <a:rPr lang="cs-CZ" sz="1700" b="1" dirty="0"/>
              <a:t>Story pointy </a:t>
            </a:r>
            <a:r>
              <a:rPr lang="cs-CZ" sz="1700" dirty="0"/>
              <a:t>– hodnoty určující složitost story ve vzájemném porovnání.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Stupnice:</a:t>
            </a:r>
          </a:p>
          <a:p>
            <a:pPr lvl="2">
              <a:lnSpc>
                <a:spcPct val="110000"/>
              </a:lnSpc>
            </a:pPr>
            <a:r>
              <a:rPr lang="cs-CZ" sz="1300" b="1" dirty="0"/>
              <a:t>Číselné</a:t>
            </a:r>
          </a:p>
          <a:p>
            <a:pPr lvl="2">
              <a:lnSpc>
                <a:spcPct val="110000"/>
              </a:lnSpc>
            </a:pPr>
            <a:r>
              <a:rPr lang="cs-CZ" sz="1300" b="1" dirty="0"/>
              <a:t>Jiné</a:t>
            </a:r>
            <a:r>
              <a:rPr lang="cs-CZ" sz="1300" dirty="0"/>
              <a:t>: např. S, M, L, XL, 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1BCCBF-2330-43EB-ADC4-C8C337D9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13" y="1921014"/>
            <a:ext cx="3015971" cy="30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9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3653C-CA41-4FA8-927A-ABC50C50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dirty="0" err="1"/>
              <a:t>TaskY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8821C-3D88-40CA-AE35-CE2628BF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377505"/>
            <a:ext cx="6034827" cy="6140027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 b="1" dirty="0"/>
              <a:t>Představují vývojové úkoly k dosažení jednotlivých story</a:t>
            </a:r>
            <a:r>
              <a:rPr lang="cs-CZ" sz="1500" dirty="0"/>
              <a:t>. </a:t>
            </a:r>
          </a:p>
          <a:p>
            <a:pPr>
              <a:lnSpc>
                <a:spcPct val="110000"/>
              </a:lnSpc>
            </a:pPr>
            <a:r>
              <a:rPr lang="cs-CZ" sz="1500" dirty="0"/>
              <a:t>Obecně ne více než jednodenní úkoly. </a:t>
            </a:r>
          </a:p>
          <a:p>
            <a:pPr>
              <a:lnSpc>
                <a:spcPct val="110000"/>
              </a:lnSpc>
            </a:pPr>
            <a:r>
              <a:rPr lang="cs-CZ" sz="1500" dirty="0"/>
              <a:t>Na základě </a:t>
            </a:r>
            <a:r>
              <a:rPr lang="cs-CZ" sz="1500" dirty="0" err="1"/>
              <a:t>tasků</a:t>
            </a:r>
            <a:r>
              <a:rPr lang="cs-CZ" sz="1500" dirty="0"/>
              <a:t>, můžeme vytvořit odhad času pro jednotlivé </a:t>
            </a:r>
            <a:r>
              <a:rPr lang="cs-CZ" sz="1500" b="1" dirty="0"/>
              <a:t>story</a:t>
            </a:r>
            <a:r>
              <a:rPr lang="cs-CZ" sz="15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5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500" i="1" u="sng" dirty="0"/>
              <a:t>Příklad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500" b="1" dirty="0"/>
              <a:t>STORY: </a:t>
            </a:r>
            <a:r>
              <a:rPr lang="cs-CZ" sz="1500" i="1" dirty="0"/>
              <a:t>Jako uživatel, chci mít možnost obnovit si heslo, protože ho po čase zapomenu.</a:t>
            </a:r>
          </a:p>
          <a:p>
            <a:pPr>
              <a:lnSpc>
                <a:spcPct val="110000"/>
              </a:lnSpc>
            </a:pPr>
            <a:r>
              <a:rPr lang="cs-CZ" sz="1500" b="1" dirty="0" err="1"/>
              <a:t>Tasky</a:t>
            </a:r>
            <a:r>
              <a:rPr lang="cs-CZ" sz="1500" dirty="0"/>
              <a:t>: 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Design formuláře pro obnovení hesla.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Implementace do HTML a CSS.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Validace zadaného loginu/emailu.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Vyhledání uživatele podle loginu v databázi.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Zaslání hesla na email uživatele.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Ošetření chybových stavů.</a:t>
            </a:r>
          </a:p>
          <a:p>
            <a:pPr lvl="2">
              <a:lnSpc>
                <a:spcPct val="110000"/>
              </a:lnSpc>
            </a:pPr>
            <a:r>
              <a:rPr lang="cs-CZ" sz="1300" dirty="0"/>
              <a:t>Neexistující uživatel.</a:t>
            </a:r>
          </a:p>
          <a:p>
            <a:pPr lvl="2">
              <a:lnSpc>
                <a:spcPct val="110000"/>
              </a:lnSpc>
            </a:pPr>
            <a:r>
              <a:rPr lang="cs-CZ" sz="1300" dirty="0"/>
              <a:t>Nedoručení emailu.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Přesměrování na cílovou stránku.</a:t>
            </a:r>
          </a:p>
          <a:p>
            <a:pPr lvl="1">
              <a:lnSpc>
                <a:spcPct val="110000"/>
              </a:lnSpc>
            </a:pPr>
            <a:endParaRPr lang="cs-CZ" sz="1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38F795-50FD-4533-A8C9-110D5D4D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8" y="2066438"/>
            <a:ext cx="3794598" cy="32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C4687-503E-47F4-BE38-9E4C4C27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50727-4AEF-4CFF-97DA-CBB5B079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Školní informační systém</a:t>
            </a:r>
            <a:r>
              <a:rPr lang="cs-CZ" dirty="0"/>
              <a:t> je soubor lidí, metod a technických prostředků, zajišťujících sběr, uchování, analýzu a prezentaci dat určených pro poskytování informací v oblasti vzdělávání. </a:t>
            </a:r>
          </a:p>
          <a:p>
            <a:r>
              <a:rPr lang="cs-CZ" dirty="0"/>
              <a:t>Umožňují výrazně zefektivnit fungování celé vzdělávací instituce. </a:t>
            </a:r>
          </a:p>
          <a:p>
            <a:r>
              <a:rPr lang="cs-CZ" dirty="0"/>
              <a:t>V současnosti se již nejedná o izolované aplikace, ale o robustní a komplexní (modulární) systémy, které jsou navzájem kompatibilní. </a:t>
            </a:r>
          </a:p>
        </p:txBody>
      </p:sp>
    </p:spTree>
    <p:extLst>
      <p:ext uri="{BB962C8B-B14F-4D97-AF65-F5344CB8AC3E}">
        <p14:creationId xmlns:p14="http://schemas.microsoft.com/office/powerpoint/2010/main" val="7828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D229BD9-C46F-47E2-81EA-FD3114A0E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8161" r="2" b="513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08093D-1BBA-4793-B792-F9820F47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E"/>
                </a:solidFill>
              </a:rPr>
              <a:t>požadavky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00B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58AED-A0C8-4157-B271-8ADB2BAE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00B6FF"/>
              </a:buClr>
            </a:pPr>
            <a:r>
              <a:rPr lang="cs-CZ">
                <a:solidFill>
                  <a:srgbClr val="FFFFFE"/>
                </a:solidFill>
              </a:rPr>
              <a:t>Školní informační systém by měl současně zahrnovat evidenci žáků (tzv. školní matrika) a zaměstnanců, evidenci klasifikace, tisk vysvědčení a třídních výkazů, grafické zpracování prospěchu, přípravu úvazků, sestavení rozvrhu hodin, plánování akcí školy, suplování, inventarizaci majetku, rozpočet školy, evidenci knih v knihovně a jejich půjčování, tvorbu tematických plánů atd. </a:t>
            </a:r>
          </a:p>
          <a:p>
            <a:pPr>
              <a:buClr>
                <a:srgbClr val="00B6FF"/>
              </a:buClr>
            </a:pPr>
            <a:endParaRPr lang="cs-CZ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5B1504-08E6-496A-9FB1-31909854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Obecné Schéma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AAAFE39F-79CC-49CD-8206-AF02FA328F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6"/>
          <a:stretch/>
        </p:blipFill>
        <p:spPr>
          <a:xfrm rot="5400000">
            <a:off x="6058696" y="-92028"/>
            <a:ext cx="3402274" cy="6282919"/>
          </a:xfrm>
          <a:prstGeom prst="rect">
            <a:avLst/>
          </a:prstGeom>
          <a:noFill/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97376-C4E8-41B8-A8B0-01FFFAB1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rozdělení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73BA0BE1-16E9-4A46-A26C-977BA648E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498" y="2016125"/>
            <a:ext cx="6997328" cy="3449638"/>
          </a:xfrm>
        </p:spPr>
      </p:pic>
    </p:spTree>
    <p:extLst>
      <p:ext uri="{BB962C8B-B14F-4D97-AF65-F5344CB8AC3E}">
        <p14:creationId xmlns:p14="http://schemas.microsoft.com/office/powerpoint/2010/main" val="188021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06C23-5A65-4D4A-8B44-1D56F00B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odpovězte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5563792-5448-401B-A7C3-ACB8940AC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782701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48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3E4B0-BBD0-491F-A31A-57DCC06A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Váš samostatný úkol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FA0D83-B744-4E81-80B3-11B49A38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376973"/>
            <a:ext cx="4960443" cy="210405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A014D-2AFD-4F1D-91CE-DDF4F55D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Porovnejte nabídku aspoň 4 vybraných školních IS a navrhněte dle Vašich preferencí ten nejvýhodnější.</a:t>
            </a:r>
          </a:p>
          <a:p>
            <a:r>
              <a:rPr lang="cs-CZ" dirty="0"/>
              <a:t>Nabídku zpracujte vizuálně, např. pomocí PowerPointu.</a:t>
            </a:r>
          </a:p>
          <a:p>
            <a:r>
              <a:rPr lang="cs-CZ" dirty="0"/>
              <a:t>Bude obsahovat stanovená kritéria srovnání – např. Porovnání cen, modulů, požadavků na HW, podporu atd.</a:t>
            </a:r>
          </a:p>
          <a:p>
            <a:r>
              <a:rPr lang="cs-CZ" dirty="0"/>
              <a:t>Výsledek mi můžete zaslat na email: </a:t>
            </a:r>
            <a:r>
              <a:rPr lang="cs-CZ" dirty="0">
                <a:hlinkClick r:id="rId3"/>
              </a:rPr>
              <a:t>jan.kubricky@upol.cz</a:t>
            </a:r>
            <a:r>
              <a:rPr lang="cs-CZ" dirty="0"/>
              <a:t> do 31.3.2022</a:t>
            </a:r>
          </a:p>
        </p:txBody>
      </p:sp>
    </p:spTree>
    <p:extLst>
      <p:ext uri="{BB962C8B-B14F-4D97-AF65-F5344CB8AC3E}">
        <p14:creationId xmlns:p14="http://schemas.microsoft.com/office/powerpoint/2010/main" val="270417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31DC206E-B407-4DD5-88F7-DC58DADD8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altLang="cs-CZ" dirty="0"/>
              <a:t>Předpoklady návrhu - školní IS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BA19A8-9F85-4F5E-9E76-DEE2D9C0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345916"/>
            <a:ext cx="4960443" cy="2790249"/>
          </a:xfrm>
          <a:prstGeom prst="rect">
            <a:avLst/>
          </a:prstGeom>
        </p:spPr>
      </p:pic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E226A4A-3173-49DA-8128-2D7B7D4009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1300" dirty="0"/>
              <a:t>Aktuální stav, Potřeby, Možnosti</a:t>
            </a:r>
          </a:p>
          <a:p>
            <a:pPr>
              <a:lnSpc>
                <a:spcPct val="110000"/>
              </a:lnSpc>
            </a:pPr>
            <a:r>
              <a:rPr lang="cs-CZ" altLang="cs-CZ" sz="1300" dirty="0"/>
              <a:t>Technické zázemí</a:t>
            </a:r>
          </a:p>
          <a:p>
            <a:pPr>
              <a:lnSpc>
                <a:spcPct val="110000"/>
              </a:lnSpc>
            </a:pPr>
            <a:r>
              <a:rPr lang="cs-CZ" altLang="cs-CZ" sz="1300" dirty="0"/>
              <a:t>Investice</a:t>
            </a:r>
          </a:p>
          <a:p>
            <a:pPr>
              <a:lnSpc>
                <a:spcPct val="110000"/>
              </a:lnSpc>
            </a:pPr>
            <a:r>
              <a:rPr lang="cs-CZ" altLang="cs-CZ" sz="1300" b="1" dirty="0"/>
              <a:t>Životní cyklus informačního systému: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Plánování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Sběr a analýza požadavků</a:t>
            </a:r>
          </a:p>
          <a:p>
            <a:pPr lvl="1">
              <a:lnSpc>
                <a:spcPct val="110000"/>
              </a:lnSpc>
            </a:pPr>
            <a:r>
              <a:rPr lang="cs-CZ" sz="1300" b="1" dirty="0"/>
              <a:t>Návrh (včetně návrhu databáze)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Vytvoření prototypu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Implementace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Testování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Konverze a provozní údržba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29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8DAF5AF3-9F39-40D8-9E44-E1DEB5606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996" y="643467"/>
            <a:ext cx="8808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213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637</Words>
  <Application>Microsoft Office PowerPoint</Application>
  <PresentationFormat>Širokoúhlá obrazovka</PresentationFormat>
  <Paragraphs>95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Galerie</vt:lpstr>
      <vt:lpstr>Informační systém</vt:lpstr>
      <vt:lpstr>Definice</vt:lpstr>
      <vt:lpstr>požadavky</vt:lpstr>
      <vt:lpstr>Obecné Schéma</vt:lpstr>
      <vt:lpstr>Možná rozdělení</vt:lpstr>
      <vt:lpstr>odpovězte</vt:lpstr>
      <vt:lpstr>Váš samostatný úkol</vt:lpstr>
      <vt:lpstr>Předpoklady návrhu - školní IS</vt:lpstr>
      <vt:lpstr>Prezentace aplikace PowerPoint</vt:lpstr>
      <vt:lpstr>Projekt</vt:lpstr>
      <vt:lpstr>plánování</vt:lpstr>
      <vt:lpstr>Definování cílů aplikace</vt:lpstr>
      <vt:lpstr>Výchozí určení Rozdělíme na hlavní cíle</vt:lpstr>
      <vt:lpstr>Konkretizace hlavních cílů na kroky</vt:lpstr>
      <vt:lpstr>STory</vt:lpstr>
      <vt:lpstr>TaskY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</dc:title>
  <dc:creator>Jan Kubrický</dc:creator>
  <cp:lastModifiedBy>Jan Kubricky</cp:lastModifiedBy>
  <cp:revision>11</cp:revision>
  <dcterms:created xsi:type="dcterms:W3CDTF">2020-02-16T11:54:48Z</dcterms:created>
  <dcterms:modified xsi:type="dcterms:W3CDTF">2022-03-04T07:26:56Z</dcterms:modified>
</cp:coreProperties>
</file>